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Staatliches"/>
      <p:regular r:id="rId35"/>
    </p:embeddedFont>
    <p:embeddedFont>
      <p:font typeface="News Cycle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Staatliches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ewsCycle-bold.fntdata"/><Relationship Id="rId14" Type="http://schemas.openxmlformats.org/officeDocument/2006/relationships/slide" Target="slides/slide8.xml"/><Relationship Id="rId36" Type="http://schemas.openxmlformats.org/officeDocument/2006/relationships/font" Target="fonts/NewsCycl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still.pub/2018/building-block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brianlim.net/wordpress/wp-content/uploads/2019/01/chi2019-reasoned-xai-framework.pdf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act.cs.cmu.edu/pubs/Koedinger,%20Corbett,%20Perfetti%202012-KLI.pdf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act.cs.cmu.edu/pubs/Koedinger,%20Corbett,%20Perfetti%202012-KLI.pdf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rpa.mil/attachments/XAIProgramUpdate.pdf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rpa.mil/attachments/XAIProgramUpdate.pdf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225d4a0b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225d4a0b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25d4a0b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225d4a0b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225d4a0b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225d4a0b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https://distill.pub/2018/building-blocks/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225d4a0b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225d4a0b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225d4a0b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225d4a0b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21abe48a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21abe48a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20f95dc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20f95dc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http://www.brianlim.net/wordpress/wp-content/uploads/2019/01/chi2019-reasoned-xai-framework.pdf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225d4a0b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225d4a0b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http://pact.cs.cmu.edu/pubs/Koedinger,%20Corbett,%20Perfetti%202012-KLI.pdf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225d4a0b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225d4a0b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http://pact.cs.cmu.edu/pubs/Koedinger,%20Corbett,%20Perfetti%202012-KLI.pdf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21abe48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21abe48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21abe48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21abe48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https://www.darpa.mil/attachments/XAIProgramUpdate.pdf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225d4a0b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225d4a0b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1abe48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21abe48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225d4a0b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225d4a0b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21c59ad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21c59ad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225d4a0b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225d4a0b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21abe48a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21abe48a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225d4a0b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225d4a0b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21abe48ae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21abe48a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225d4a0b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225d4a0b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21abe48a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21abe48a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1abe48ae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1abe48a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iteration, and not just on the model, or even the data, although both are important.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 need to iterate to find good problems.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21abe48ae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21abe48ae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21abe48ae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21abe48ae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https://www.darpa.mil/attachments/XAIProgramUpdate.pdf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225d4a0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225d4a0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225d4a0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225d4a0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225d4a0b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225d4a0b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8472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9996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1520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1250" y="4110250"/>
            <a:ext cx="91665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Chinmay Kulkarni and Mary Beth Kery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Fall 2019, Human-Computer Interaction Institute, Carnegie Mellon University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taatliches"/>
              <a:buNone/>
              <a:defRPr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-11250" y="3912900"/>
            <a:ext cx="9166500" cy="226200"/>
          </a:xfrm>
          <a:prstGeom prst="rect">
            <a:avLst/>
          </a:prstGeom>
          <a:solidFill>
            <a:srgbClr val="FFE741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77" y="4110202"/>
            <a:ext cx="1775423" cy="1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8472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9996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152009" y="1005619"/>
            <a:ext cx="8821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Human - AI 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</a:t>
            </a:r>
            <a:endParaRPr b="1" sz="960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-11250" y="4110250"/>
            <a:ext cx="91665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Chinmay Kulkarni and Mary Beth Kery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Fall 2019, Human-Computer Interaction Institute, Carnegie Mellon University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taatliches"/>
              <a:buNone/>
              <a:defRPr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taatliches"/>
              <a:buNone/>
              <a:defRPr sz="18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9" name="Google Shape;79;p16"/>
          <p:cNvSpPr/>
          <p:nvPr/>
        </p:nvSpPr>
        <p:spPr>
          <a:xfrm>
            <a:off x="-11250" y="3912900"/>
            <a:ext cx="9166500" cy="226200"/>
          </a:xfrm>
          <a:prstGeom prst="rect">
            <a:avLst/>
          </a:prstGeom>
          <a:solidFill>
            <a:srgbClr val="FFE741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77" y="4110202"/>
            <a:ext cx="1775423" cy="10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20" name="Google Shape;120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ews Cycle"/>
              <a:buNone/>
              <a:defRPr b="1"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b="1"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-87450" y="0"/>
            <a:ext cx="7591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222222"/>
                </a:highlight>
                <a:latin typeface="Arial Rounded"/>
                <a:ea typeface="Arial Rounded"/>
                <a:cs typeface="Arial Rounded"/>
                <a:sym typeface="Arial Rounded"/>
              </a:rPr>
              <a:t>          Human-AI Interaction Fall 19  .</a:t>
            </a:r>
            <a:endParaRPr b="1"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idx="1" type="subTitle"/>
          </p:nvPr>
        </p:nvSpPr>
        <p:spPr>
          <a:xfrm>
            <a:off x="311700" y="407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Algorithms: A day with some answers</a:t>
            </a:r>
            <a:endParaRPr/>
          </a:p>
        </p:txBody>
      </p:sp>
      <p:sp>
        <p:nvSpPr>
          <p:cNvPr id="135" name="Google Shape;135;p29"/>
          <p:cNvSpPr/>
          <p:nvPr/>
        </p:nvSpPr>
        <p:spPr>
          <a:xfrm>
            <a:off x="8000" y="104150"/>
            <a:ext cx="1926300" cy="312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See quiz on humanaiclass.org</a:t>
            </a:r>
            <a:endParaRPr b="1" sz="1200">
              <a:solidFill>
                <a:schemeClr val="accent6"/>
              </a:solidFill>
            </a:endParaRPr>
          </a:p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7516951" cy="39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/>
          <p:nvPr/>
        </p:nvSpPr>
        <p:spPr>
          <a:xfrm>
            <a:off x="4345775" y="3704225"/>
            <a:ext cx="3957600" cy="135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3481950" y="3566496"/>
            <a:ext cx="5286800" cy="149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8"/>
          <p:cNvCxnSpPr>
            <a:endCxn id="223" idx="1"/>
          </p:cNvCxnSpPr>
          <p:nvPr/>
        </p:nvCxnSpPr>
        <p:spPr>
          <a:xfrm>
            <a:off x="6028125" y="2524550"/>
            <a:ext cx="423000" cy="11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8"/>
          <p:cNvSpPr txBox="1"/>
          <p:nvPr/>
        </p:nvSpPr>
        <p:spPr>
          <a:xfrm>
            <a:off x="6451125" y="3427850"/>
            <a:ext cx="26928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care about performance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f AI + human using it</a:t>
            </a:r>
            <a:endParaRPr/>
          </a:p>
        </p:txBody>
      </p:sp>
      <p:sp>
        <p:nvSpPr>
          <p:cNvPr id="224" name="Google Shape;224;p38"/>
          <p:cNvSpPr txBox="1"/>
          <p:nvPr/>
        </p:nvSpPr>
        <p:spPr>
          <a:xfrm>
            <a:off x="6139500" y="2192475"/>
            <a:ext cx="26928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less performant model may be more accurate if you include human operator.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explain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400"/>
              <a:t>Why did you do that?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400"/>
              <a:t>Why not something else?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400"/>
              <a:t>When do you succeed?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400"/>
              <a:t>When do you fail?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400"/>
              <a:t>When can I trust you?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400"/>
              <a:t>How do I correct an error?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Hint: map questions to combinations of answers.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E.g. 1 -&gt; [A+B]</a:t>
            </a:r>
            <a:endParaRPr/>
          </a:p>
        </p:txBody>
      </p:sp>
      <p:sp>
        <p:nvSpPr>
          <p:cNvPr id="231" name="Google Shape;23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232" name="Google Shape;232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Simulation</a:t>
            </a:r>
            <a:r>
              <a:rPr lang="en"/>
              <a:t> “run through decision process”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Decomposition</a:t>
            </a:r>
            <a:r>
              <a:rPr lang="en"/>
              <a:t> “here’s the information I used to make decision”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Algorithmic transparency</a:t>
            </a:r>
            <a:r>
              <a:rPr lang="en"/>
              <a:t>: “Here’s math that proves this algorithm will work, given large enough data”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Simplification</a:t>
            </a:r>
            <a:r>
              <a:rPr lang="en"/>
              <a:t>: “My model is too complex to represent, but a simplified version is as follows…”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Examples</a:t>
            </a:r>
            <a:r>
              <a:rPr lang="en"/>
              <a:t>: “Here are five other examples that</a:t>
            </a:r>
            <a:r>
              <a:rPr lang="en"/>
              <a:t> are similar to this one that </a:t>
            </a:r>
            <a:r>
              <a:rPr lang="en"/>
              <a:t>I classified the same way”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multiple explanation modes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75" y="1245175"/>
            <a:ext cx="6697276" cy="38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0" y="1090800"/>
            <a:ext cx="7076475" cy="405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40"/>
          <p:cNvCxnSpPr/>
          <p:nvPr/>
        </p:nvCxnSpPr>
        <p:spPr>
          <a:xfrm flipH="1">
            <a:off x="5936900" y="2009075"/>
            <a:ext cx="14514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40"/>
          <p:cNvSpPr txBox="1"/>
          <p:nvPr/>
        </p:nvSpPr>
        <p:spPr>
          <a:xfrm>
            <a:off x="7524975" y="1983050"/>
            <a:ext cx="37488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cxnSp>
        <p:nvCxnSpPr>
          <p:cNvPr id="244" name="Google Shape;244;p40"/>
          <p:cNvCxnSpPr/>
          <p:nvPr/>
        </p:nvCxnSpPr>
        <p:spPr>
          <a:xfrm rot="10800000">
            <a:off x="6808925" y="4072175"/>
            <a:ext cx="6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40"/>
          <p:cNvSpPr txBox="1"/>
          <p:nvPr/>
        </p:nvSpPr>
        <p:spPr>
          <a:xfrm>
            <a:off x="7388300" y="3853475"/>
            <a:ext cx="140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Simplification</a:t>
            </a:r>
            <a:endParaRPr/>
          </a:p>
        </p:txBody>
      </p:sp>
      <p:cxnSp>
        <p:nvCxnSpPr>
          <p:cNvPr id="246" name="Google Shape;246;p40"/>
          <p:cNvCxnSpPr/>
          <p:nvPr/>
        </p:nvCxnSpPr>
        <p:spPr>
          <a:xfrm flipH="1">
            <a:off x="6620325" y="3179025"/>
            <a:ext cx="787500" cy="1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40"/>
          <p:cNvSpPr txBox="1"/>
          <p:nvPr/>
        </p:nvSpPr>
        <p:spPr>
          <a:xfrm>
            <a:off x="7524975" y="2975650"/>
            <a:ext cx="1111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the underlying algorithm is also useful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31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1"/>
          <p:cNvSpPr txBox="1"/>
          <p:nvPr/>
        </p:nvSpPr>
        <p:spPr>
          <a:xfrm>
            <a:off x="990750" y="2529725"/>
            <a:ext cx="2017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correct for bad predictions?</a:t>
            </a: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676" y="2604499"/>
            <a:ext cx="4204501" cy="2222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41"/>
          <p:cNvCxnSpPr/>
          <p:nvPr/>
        </p:nvCxnSpPr>
        <p:spPr>
          <a:xfrm flipH="1">
            <a:off x="2305600" y="1539300"/>
            <a:ext cx="2538000" cy="10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58" name="Google Shape;258;p41"/>
          <p:cNvCxnSpPr/>
          <p:nvPr/>
        </p:nvCxnSpPr>
        <p:spPr>
          <a:xfrm rot="10800000">
            <a:off x="2403025" y="2926600"/>
            <a:ext cx="2297400" cy="9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59" name="Google Shape;259;p41"/>
          <p:cNvPicPr preferRelativeResize="0"/>
          <p:nvPr/>
        </p:nvPicPr>
        <p:blipFill rotWithShape="1">
          <a:blip r:embed="rId4">
            <a:alphaModFix/>
          </a:blip>
          <a:srcRect b="7852" l="52789" r="3798" t="25427"/>
          <a:stretch/>
        </p:blipFill>
        <p:spPr>
          <a:xfrm>
            <a:off x="4843600" y="-86600"/>
            <a:ext cx="2297397" cy="272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</a:t>
            </a:r>
            <a:r>
              <a:rPr lang="en" sz="2500"/>
              <a:t>esign with the mind in mind</a:t>
            </a:r>
            <a:endParaRPr sz="2500"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seems to be a curious lack of focusing on how humans think in explanation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we talk about different explanation methods, ask yourself: how does this improve human cognition?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Answering this question helps you choose the right explanation mode</a:t>
            </a:r>
            <a:endParaRPr/>
          </a:p>
        </p:txBody>
      </p:sp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</a:t>
            </a:r>
            <a:r>
              <a:rPr lang="en" sz="2500"/>
              <a:t>esign with the mind in mind -1: How people reason </a:t>
            </a:r>
            <a:endParaRPr sz="2500"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1 thinking</a:t>
            </a:r>
            <a:br>
              <a:rPr lang="en"/>
            </a:br>
            <a:r>
              <a:rPr lang="en"/>
              <a:t>Fast, automatic, frequent: 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determine that an object is at a greater distance than another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complete the phrase "war and ..."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Takes work to override. Brains are lazy.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(if you can’t remember which is System 1 vs. System 2, I can’t either -- I google it every time)</a:t>
            </a:r>
            <a:endParaRPr/>
          </a:p>
        </p:txBody>
      </p:sp>
      <p:sp>
        <p:nvSpPr>
          <p:cNvPr id="273" name="Google Shape;27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274" name="Google Shape;274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2 thinking: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Slow, conscious, infrequent: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“Give me a minute to think about it”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Park in a tight parking spot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 a note for a project extension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Takes effort. =&gt; people are unable to do it if: tired, sleep deprived, task is repetitive, etc.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298400"/>
            <a:ext cx="8167659" cy="483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with the mind in mind -2: How people learn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09316" cy="35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with the mind in mind -2: How people learn</a:t>
            </a:r>
            <a:endParaRPr/>
          </a:p>
        </p:txBody>
      </p:sp>
      <p:sp>
        <p:nvSpPr>
          <p:cNvPr id="294" name="Google Shape;29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09316" cy="35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903" y="1093987"/>
            <a:ext cx="3999900" cy="347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kind of knowledge is this explanation providing?</a:t>
            </a:r>
            <a:endParaRPr/>
          </a:p>
        </p:txBody>
      </p:sp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835" y="1346825"/>
            <a:ext cx="4952165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100" y="979355"/>
            <a:ext cx="4022652" cy="199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/>
          <p:nvPr/>
        </p:nvSpPr>
        <p:spPr>
          <a:xfrm rot="5400000">
            <a:off x="2550650" y="2521425"/>
            <a:ext cx="1398600" cy="2204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22" y="0"/>
            <a:ext cx="68943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kind of reasoning do we expect post-explanation?</a:t>
            </a:r>
            <a:endParaRPr/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835" y="1346825"/>
            <a:ext cx="4952165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100" y="979355"/>
            <a:ext cx="4022652" cy="199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8"/>
          <p:cNvSpPr/>
          <p:nvPr/>
        </p:nvSpPr>
        <p:spPr>
          <a:xfrm rot="5400000">
            <a:off x="2550650" y="2521425"/>
            <a:ext cx="1398600" cy="2204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knowledge is this explanation providing?</a:t>
            </a:r>
            <a:endParaRPr/>
          </a:p>
        </p:txBody>
      </p:sp>
      <p:sp>
        <p:nvSpPr>
          <p:cNvPr id="323" name="Google Shape;32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26" y="1152475"/>
            <a:ext cx="3409326" cy="29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248" y="1044425"/>
            <a:ext cx="3795852" cy="409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reasoning do we expect post-explanation?</a:t>
            </a:r>
            <a:endParaRPr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26" y="1152475"/>
            <a:ext cx="3409326" cy="29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248" y="1044425"/>
            <a:ext cx="3795852" cy="409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knowledge is this explanation providing?</a:t>
            </a:r>
            <a:endParaRPr/>
          </a:p>
        </p:txBody>
      </p:sp>
      <p:sp>
        <p:nvSpPr>
          <p:cNvPr id="341" name="Google Shape;34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5355"/>
            <a:ext cx="9144001" cy="245279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/>
          <p:nvPr/>
        </p:nvSpPr>
        <p:spPr>
          <a:xfrm>
            <a:off x="2389150" y="3210675"/>
            <a:ext cx="19944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reasoning do we expect post-explanation?</a:t>
            </a:r>
            <a:endParaRPr/>
          </a:p>
        </p:txBody>
      </p:sp>
      <p:sp>
        <p:nvSpPr>
          <p:cNvPr id="350" name="Google Shape;35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5355"/>
            <a:ext cx="9144001" cy="24527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/>
          <p:nvPr/>
        </p:nvSpPr>
        <p:spPr>
          <a:xfrm>
            <a:off x="2389150" y="3210675"/>
            <a:ext cx="19944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reasoning do we expect post-explanation?</a:t>
            </a:r>
            <a:endParaRPr/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663" y="1690876"/>
            <a:ext cx="6086673" cy="28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knowledge is this explanation providing?</a:t>
            </a:r>
            <a:endParaRPr/>
          </a:p>
        </p:txBody>
      </p:sp>
      <p:sp>
        <p:nvSpPr>
          <p:cNvPr id="367" name="Google Shape;36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663" y="1690876"/>
            <a:ext cx="6086673" cy="28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772" y="1031824"/>
            <a:ext cx="3191250" cy="33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25" y="1114501"/>
            <a:ext cx="3593200" cy="39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5"/>
          <p:cNvSpPr txBox="1"/>
          <p:nvPr/>
        </p:nvSpPr>
        <p:spPr>
          <a:xfrm>
            <a:off x="4372763" y="4598363"/>
            <a:ext cx="3098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https://www.wired.com/story/self-driving-cars-uber-crash-false-positive-negative/</a:t>
            </a:r>
            <a:endParaRPr sz="1100"/>
          </a:p>
        </p:txBody>
      </p:sp>
      <p:sp>
        <p:nvSpPr>
          <p:cNvPr id="377" name="Google Shape;37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knowledge would be useful here?</a:t>
            </a:r>
            <a:endParaRPr/>
          </a:p>
        </p:txBody>
      </p:sp>
      <p:sp>
        <p:nvSpPr>
          <p:cNvPr id="378" name="Google Shape;37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Previously… </a:t>
            </a:r>
            <a:endParaRPr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explanations are useful for different questions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you just write an explanation without knowing the question?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do you know what questions people have???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we always give people an explanation?</a:t>
            </a:r>
            <a:endParaRPr/>
          </a:p>
        </p:txBody>
      </p:sp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60" y="1268112"/>
            <a:ext cx="3614381" cy="361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Week 1: </a:t>
            </a:r>
            <a:r>
              <a:rPr lang="en"/>
              <a:t>Start at the End … </a:t>
            </a:r>
            <a:endParaRPr/>
          </a:p>
        </p:txBody>
      </p:sp>
      <p:sp>
        <p:nvSpPr>
          <p:cNvPr id="158" name="Google Shape;158;p32"/>
          <p:cNvSpPr/>
          <p:nvPr/>
        </p:nvSpPr>
        <p:spPr>
          <a:xfrm>
            <a:off x="1872731" y="2397863"/>
            <a:ext cx="1338600" cy="1089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Machine Learning Algorithm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(task)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59" name="Google Shape;159;p32"/>
          <p:cNvSpPr txBox="1"/>
          <p:nvPr/>
        </p:nvSpPr>
        <p:spPr>
          <a:xfrm>
            <a:off x="1988056" y="1622563"/>
            <a:ext cx="1166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Training Data (experience)</a:t>
            </a:r>
            <a:endParaRPr sz="1100"/>
          </a:p>
        </p:txBody>
      </p:sp>
      <p:cxnSp>
        <p:nvCxnSpPr>
          <p:cNvPr id="160" name="Google Shape;160;p32"/>
          <p:cNvCxnSpPr/>
          <p:nvPr/>
        </p:nvCxnSpPr>
        <p:spPr>
          <a:xfrm flipH="1">
            <a:off x="2524744" y="2070319"/>
            <a:ext cx="34800" cy="25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32"/>
          <p:cNvSpPr/>
          <p:nvPr/>
        </p:nvSpPr>
        <p:spPr>
          <a:xfrm>
            <a:off x="1872731" y="3889500"/>
            <a:ext cx="1338600" cy="481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Model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539588" y="3986813"/>
            <a:ext cx="1209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New Example</a:t>
            </a:r>
            <a:endParaRPr sz="1100"/>
          </a:p>
        </p:txBody>
      </p:sp>
      <p:cxnSp>
        <p:nvCxnSpPr>
          <p:cNvPr id="163" name="Google Shape;163;p32"/>
          <p:cNvCxnSpPr/>
          <p:nvPr/>
        </p:nvCxnSpPr>
        <p:spPr>
          <a:xfrm>
            <a:off x="1481519" y="4118888"/>
            <a:ext cx="2853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32"/>
          <p:cNvCxnSpPr/>
          <p:nvPr/>
        </p:nvCxnSpPr>
        <p:spPr>
          <a:xfrm>
            <a:off x="3352275" y="4130366"/>
            <a:ext cx="320400" cy="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32"/>
          <p:cNvSpPr txBox="1"/>
          <p:nvPr/>
        </p:nvSpPr>
        <p:spPr>
          <a:xfrm>
            <a:off x="3764929" y="4021969"/>
            <a:ext cx="3204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??</a:t>
            </a:r>
            <a:endParaRPr sz="1100"/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351" y="1427943"/>
            <a:ext cx="481725" cy="4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976" y="3648637"/>
            <a:ext cx="481725" cy="4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/>
          <p:nvPr/>
        </p:nvSpPr>
        <p:spPr>
          <a:xfrm>
            <a:off x="3436725" y="3783750"/>
            <a:ext cx="867900" cy="8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4921700" y="1152475"/>
            <a:ext cx="39105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Ask what the goals are for different stakeholders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What questions they may have</a:t>
            </a:r>
            <a:endParaRPr/>
          </a:p>
          <a:p>
            <a:pPr indent="-177800" lvl="1" marL="5207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answers we can give</a:t>
            </a:r>
            <a:endParaRPr/>
          </a:p>
          <a:p>
            <a:pPr indent="-177800" lvl="1" marL="5207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to do when you can’t give answers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Today...</a:t>
            </a:r>
            <a:endParaRPr/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principled approaches to creating explanations?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Are there trade-offs?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does explanability intersect with accuracy and fairness?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Meanwhile, look for AI explanations in the products you use.</a:t>
            </a:r>
            <a:endParaRPr/>
          </a:p>
        </p:txBody>
      </p:sp>
      <p:sp>
        <p:nvSpPr>
          <p:cNvPr id="176" name="Google Shape;17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69"/>
            <a:ext cx="9144000" cy="476376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/>
        </p:nvSpPr>
        <p:spPr>
          <a:xfrm>
            <a:off x="2850400" y="4548575"/>
            <a:ext cx="538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graph accurate?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bother with explanations/interpretations?</a:t>
            </a:r>
            <a:endParaRPr/>
          </a:p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Algorithms can be wrong </a:t>
            </a:r>
            <a:r>
              <a:rPr i="1" lang="en"/>
              <a:t>on examples that human operators get right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Algorithms can be working on outdated data (</a:t>
            </a:r>
            <a:r>
              <a:rPr i="1" lang="en"/>
              <a:t>and</a:t>
            </a:r>
            <a:r>
              <a:rPr lang="en"/>
              <a:t> have no way to handle “distributional drift”)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Explainable algorithms can further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People are happier if they feel like they know what’s going on (even if they can’t control it)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7516951" cy="39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950" y="3566496"/>
            <a:ext cx="5286800" cy="14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7516951" cy="39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950" y="3566496"/>
            <a:ext cx="5286800" cy="149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7"/>
          <p:cNvCxnSpPr/>
          <p:nvPr/>
        </p:nvCxnSpPr>
        <p:spPr>
          <a:xfrm>
            <a:off x="6028025" y="2524700"/>
            <a:ext cx="1005600" cy="17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II Stylegu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AII Stylegu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